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</p:sldMasterIdLst>
  <p:notesMasterIdLst>
    <p:notesMasterId r:id="rId24"/>
  </p:notesMasterIdLst>
  <p:sldIdLst>
    <p:sldId id="285" r:id="rId2"/>
    <p:sldId id="256" r:id="rId3"/>
    <p:sldId id="257" r:id="rId4"/>
    <p:sldId id="259" r:id="rId5"/>
    <p:sldId id="261" r:id="rId6"/>
    <p:sldId id="262" r:id="rId7"/>
    <p:sldId id="264" r:id="rId8"/>
    <p:sldId id="263" r:id="rId9"/>
    <p:sldId id="280" r:id="rId10"/>
    <p:sldId id="275" r:id="rId11"/>
    <p:sldId id="265" r:id="rId12"/>
    <p:sldId id="268" r:id="rId13"/>
    <p:sldId id="278" r:id="rId14"/>
    <p:sldId id="279" r:id="rId15"/>
    <p:sldId id="269" r:id="rId16"/>
    <p:sldId id="270" r:id="rId17"/>
    <p:sldId id="271" r:id="rId18"/>
    <p:sldId id="282" r:id="rId19"/>
    <p:sldId id="272" r:id="rId20"/>
    <p:sldId id="283" r:id="rId21"/>
    <p:sldId id="284" r:id="rId22"/>
    <p:sldId id="28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75"/>
    <p:restoredTop sz="96327"/>
  </p:normalViewPr>
  <p:slideViewPr>
    <p:cSldViewPr snapToGrid="0">
      <p:cViewPr>
        <p:scale>
          <a:sx n="130" d="100"/>
          <a:sy n="130" d="100"/>
        </p:scale>
        <p:origin x="-91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E5390-1A4E-314D-8518-E67927E6FF1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C8BAE-3012-934E-B774-05CB238AB5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3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3C8BAE-3012-934E-B774-05CB238AB5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8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750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8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0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8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05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6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8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7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9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2345051-2045-45DA-935E-2E3CA1A69ADC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3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0802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9CE7CB-F743-AB5E-2A6F-2A54801D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2024-2025 </a:t>
            </a:r>
            <a:b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NACCC</a:t>
            </a:r>
            <a:b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Budget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E5BD17F-C95C-40ED-8D04-03295D46FD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203DEB5-0B19-4F8E-84E2-00F5861C96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77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4743B0-F5B2-98E9-84FF-FE52984D1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4692"/>
            <a:ext cx="3066937" cy="1188720"/>
          </a:xfrm>
        </p:spPr>
        <p:txBody>
          <a:bodyPr>
            <a:normAutofit/>
          </a:bodyPr>
          <a:lstStyle/>
          <a:p>
            <a:r>
              <a:rPr lang="en-US" sz="1500"/>
              <a:t>Shared Ministry Fund</a:t>
            </a:r>
            <a:br>
              <a:rPr lang="en-US" sz="1500"/>
            </a:br>
            <a:r>
              <a:rPr lang="en-US" sz="1500"/>
              <a:t>Budget 2024-25</a:t>
            </a:r>
            <a:br>
              <a:rPr lang="en-US" sz="1500"/>
            </a:br>
            <a:r>
              <a:rPr lang="en-US" sz="1500"/>
              <a:t>Income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2BE33977-239A-4D94-B5E2-AECA6D814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44" y="2638044"/>
            <a:ext cx="3063765" cy="326320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500" dirty="0"/>
              <a:t>Budgeted an increase in Member Church Contributions because we are planning to collect 85% of Fairshare.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500" dirty="0"/>
              <a:t>Individual Contributions include donations to the Congregationalist.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500" dirty="0"/>
              <a:t>Administrative Services increase is in line with the services provided to the Foundation.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1500" dirty="0"/>
              <a:t>Lay Ministry, seminar fees and Ministers Convocation moved to Vitality.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US" sz="1500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US" sz="15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515FC82-3453-4CBE-8895-4CCFF33952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94182" y="964692"/>
            <a:ext cx="6885432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C5FD847B-65C0-4027-8DFC-70CB42451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57802" y="1128683"/>
            <a:ext cx="6558192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69C7639-C41C-FF62-9A91-DDC5128D59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366" y="1532188"/>
            <a:ext cx="6227064" cy="380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543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02C7B47-DF2D-46D9-9584-5C83FCA86F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48541E3-A59C-41D3-85D2-70F0E0E9B6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rgbClr val="FFFFFF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D144F121-0316-3F2A-A2C8-D4BC9D3A3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332" y="1186443"/>
            <a:ext cx="9427335" cy="448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960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1660E788-AFA9-4A1B-9991-6AA74632A1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7704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4743B0-F5B2-98E9-84FF-FE52984D1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4559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Shared Ministry Fund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Budget 2024-25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Expenses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A54BB5BC-BE47-20EE-F163-6328DA68B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4558" y="2638044"/>
            <a:ext cx="3363974" cy="341562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Increase in Staff Expenses because of  full staffing anticipated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 Anticipate decrease of Outsourced Finance Team expense because of experience gained through the past 2 years. Actual 2023-24 outsourced expenses were lower than 2 paid staff positions that the NACCC had prior to the Outsourced model.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125D0D8-C984-461B-E67F-CCA720D9F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31" y="365759"/>
            <a:ext cx="7265658" cy="6113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18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C966A4D4-049A-4389-B407-0E7091A07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4743B0-F5B2-98E9-84FF-FE52984D1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vert="horz" lIns="274320" tIns="182880" rIns="274320" bIns="182880" rtlCol="0" anchorCtr="1">
            <a:normAutofit/>
          </a:bodyPr>
          <a:lstStyle/>
          <a:p>
            <a:r>
              <a:rPr lang="en-US" sz="2000"/>
              <a:t>Shared Ministry Fund</a:t>
            </a:r>
            <a:br>
              <a:rPr lang="en-US" sz="2000"/>
            </a:br>
            <a:r>
              <a:rPr lang="en-US" sz="2000"/>
              <a:t>Budget 2024-25</a:t>
            </a:r>
            <a:br>
              <a:rPr lang="en-US" sz="2000"/>
            </a:br>
            <a:r>
              <a:rPr lang="en-US" sz="2000"/>
              <a:t>Net Revenue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xmlns="" id="{F2E9DB67-1652-BFA6-B9D1-E35BF964E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FFFF"/>
                </a:solidFill>
              </a:rPr>
              <a:t>Will use the Net Revenue of $116,609  to pay for building improvements that are indicated by the building reserve study done in 2023-24.  These improvements were not budgeted.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B5899359-8523-4D4D-B568-3FDFAF982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2E9C9585-DA89-4D7E-BCDF-576461A1A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D13D4AB-D15E-FD9E-3336-83DDD17D1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062" y="1711233"/>
            <a:ext cx="4511266" cy="282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101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F47E20B-1205-4238-A82B-90EF577F32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13567AC-EB9A-47A9-B6EC-B5BDB73B113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D7A5E7-9A96-2E42-0B99-AE97D5AE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820010"/>
            <a:ext cx="3415288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Budget 2024-25</a:t>
            </a:r>
            <a:br>
              <a:rPr lang="en-US" sz="3800" dirty="0">
                <a:solidFill>
                  <a:schemeClr val="bg1"/>
                </a:solidFill>
              </a:rPr>
            </a:br>
            <a:r>
              <a:rPr lang="en-US" sz="3800" dirty="0">
                <a:solidFill>
                  <a:schemeClr val="bg1"/>
                </a:solidFill>
              </a:rPr>
              <a:t>Vitality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8A24B09-A635-C858-A133-524E7604DA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3065" y="244699"/>
            <a:ext cx="6555345" cy="619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640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xmlns="" id="{EC7FF834-B204-4967-8D47-8BB36EAF0E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F780A22D-61EA-43E3-BD94-3E39CF9021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FB33A1-8C11-5AD8-D5B6-01D5906E4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754880"/>
            <a:ext cx="8991600" cy="146304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/>
              <a:t>Budget 2024-25</a:t>
            </a:r>
            <a:br>
              <a:rPr lang="en-US" sz="3200"/>
            </a:br>
            <a:r>
              <a:rPr lang="en-US" sz="3200"/>
              <a:t>Growth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9B27C3AC-1C02-B134-56CB-D3825C821C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4114" y="313509"/>
            <a:ext cx="8321040" cy="416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11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FF3CAB-51AD-D135-E441-E990DF767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7865" y="2921173"/>
            <a:ext cx="2745667" cy="1015663"/>
          </a:xfrm>
        </p:spPr>
        <p:txBody>
          <a:bodyPr vert="horz" lIns="182880" tIns="182880" rIns="182880" bIns="182880" rtlCol="0" anchor="ctr" anchorCtr="1">
            <a:normAutofit/>
          </a:bodyPr>
          <a:lstStyle/>
          <a:p>
            <a:r>
              <a:rPr lang="en-US" sz="2000"/>
              <a:t>Budget 2024-25</a:t>
            </a:r>
            <a:br>
              <a:rPr lang="en-US" sz="2000"/>
            </a:br>
            <a:r>
              <a:rPr lang="en-US" sz="2000"/>
              <a:t>MOMC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8AFBB67-2575-4F5A-96CF-CD2EB02A1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354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9EFB2251-60CA-7E31-5B44-AA5835529E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263" y="365761"/>
            <a:ext cx="7001691" cy="602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3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9CE7CB-F743-AB5E-2A6F-2A54801D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2023-2024 </a:t>
            </a:r>
            <a:b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INVESTMENTS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E5BD17F-C95C-40ED-8D04-03295D46FD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203DEB5-0B19-4F8E-84E2-00F5861C96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030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AEFFFF2-9EB4-4B6C-B9F8-2BA3EF89A2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D65299F-028F-4AFC-B46A-8DB33E20FE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BAC87F6E-526A-49B5-995D-42DB65659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876F03-B63D-3A28-352A-B1E569A80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100">
                <a:solidFill>
                  <a:srgbClr val="FFFFFF"/>
                </a:solidFill>
              </a:rPr>
              <a:t>CIT Participating Churches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BF0068-05BE-3BA1-96A2-B62717E22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506829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As of March 31, 2024, we have 55 funds that 33 member churches have invested $ 8,628,785.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This represents 31% of the total value of the Trust.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THANK-YOU member churches for participating.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Participants in the CIT are not immune to the downturns that investments experience from time to time.   What the CIT does bring to times like this is a dedicated team of professionals from Mercer to help manage and adjust the portfolio to maintain the long-term objectives of the Trust.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Feel free to contact our office if you have questions or would like to participate.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marL="0" indent="0">
              <a:lnSpc>
                <a:spcPct val="90000"/>
              </a:lnSpc>
              <a:buNone/>
            </a:pPr>
            <a:endParaRPr lang="en-US" sz="1400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  <a:p>
            <a:pPr marL="0" indent="0">
              <a:lnSpc>
                <a:spcPct val="90000"/>
              </a:lnSpc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2159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oudy oil paint art">
            <a:extLst>
              <a:ext uri="{FF2B5EF4-FFF2-40B4-BE49-F238E27FC236}">
                <a16:creationId xmlns:a16="http://schemas.microsoft.com/office/drawing/2014/main" xmlns="" id="{0B944F39-EB84-B3B1-D9A4-BC881335CA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246" r="-1" b="462"/>
          <a:stretch/>
        </p:blipFill>
        <p:spPr>
          <a:xfrm>
            <a:off x="3070" y="269475"/>
            <a:ext cx="12188930" cy="685799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0DDF807-C36F-435B-F413-CEC1217C8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9432"/>
            <a:ext cx="9144000" cy="12252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200" dirty="0"/>
              <a:t>2024 Annual Meeting Financial and Budget Report</a:t>
            </a:r>
          </a:p>
          <a:p>
            <a:pPr algn="ctr"/>
            <a:r>
              <a:rPr lang="en-US" sz="3200" dirty="0"/>
              <a:t>June 24, 2024</a:t>
            </a:r>
            <a:r>
              <a:rPr lang="en-US" sz="3200" baseline="30000" dirty="0"/>
              <a:t>    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105942F-430B-621C-1B98-7B6F1FF07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686" y="2013688"/>
            <a:ext cx="7217523" cy="168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34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02C7B47-DF2D-46D9-9584-5C83FCA86F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48541E3-A59C-41D3-85D2-70F0E0E9B6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rgbClr val="FFFFFF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27F7377-6261-C9FE-88BC-B085E6615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609" y="1184856"/>
            <a:ext cx="8886781" cy="470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0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1DC3C6-87B3-3FB8-1F40-85C2F4375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286000"/>
            <a:ext cx="8991600" cy="1828800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Thank You for your generosity to the NACCC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FA5892-2155-1264-7106-62FA60C05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83290"/>
            <a:ext cx="6801612" cy="1329208"/>
          </a:xfrm>
        </p:spPr>
        <p:txBody>
          <a:bodyPr>
            <a:normAutofit/>
          </a:bodyPr>
          <a:lstStyle/>
          <a:p>
            <a:r>
              <a:rPr lang="en-US"/>
              <a:t>Cheryl Milnes 	CFO</a:t>
            </a:r>
          </a:p>
          <a:p>
            <a:r>
              <a:rPr lang="en-US"/>
              <a:t>Patrick Stewart	 Treasurer</a:t>
            </a:r>
          </a:p>
        </p:txBody>
      </p:sp>
    </p:spTree>
    <p:extLst>
      <p:ext uri="{BB962C8B-B14F-4D97-AF65-F5344CB8AC3E}">
        <p14:creationId xmlns:p14="http://schemas.microsoft.com/office/powerpoint/2010/main" val="2692699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892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9CE7CB-F743-AB5E-2A6F-2A54801D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2023-2024 </a:t>
            </a:r>
            <a:b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Audited</a:t>
            </a:r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Consolidated</a:t>
            </a:r>
            <a:b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Financial </a:t>
            </a:r>
            <a:b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Statements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E5BD17F-C95C-40ED-8D04-03295D46FD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203DEB5-0B19-4F8E-84E2-00F5861C96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080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1">
            <a:extLst>
              <a:ext uri="{FF2B5EF4-FFF2-40B4-BE49-F238E27FC236}">
                <a16:creationId xmlns:a16="http://schemas.microsoft.com/office/drawing/2014/main" xmlns="" id="{C966A4D4-049A-4389-B407-0E7091A07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D5E741-8D3E-FD23-357C-7944A658A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vert="horz" lIns="182880" tIns="182880" rIns="182880" bIns="182880" rtlCol="0" anchor="ctr">
            <a:noAutofit/>
          </a:bodyPr>
          <a:lstStyle/>
          <a:p>
            <a:r>
              <a:rPr lang="en-US" sz="1800" dirty="0"/>
              <a:t>Consolidated Balance Sheet 2023-24 &amp; 2022-23</a:t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Assets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D40FA25-940F-90A3-5E9A-C2274616A4B6}"/>
              </a:ext>
            </a:extLst>
          </p:cNvPr>
          <p:cNvSpPr txBox="1"/>
          <p:nvPr/>
        </p:nvSpPr>
        <p:spPr>
          <a:xfrm>
            <a:off x="804672" y="2858703"/>
            <a:ext cx="4475892" cy="3042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Cash is higher in 2022-23 due to the bequest from the Walbridge Trust.</a:t>
            </a:r>
          </a:p>
          <a:p>
            <a:pPr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Investment values increased due to the unrealized investment gains in 2023-24 in value and donations to various funds.</a:t>
            </a:r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xmlns="" id="{B5899359-8523-4D4D-B568-3FDFAF982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xmlns="" id="{2E9C9585-DA89-4D7E-BCDF-576461A1A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7F88A81-9A0E-955A-A270-32D34C6984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0119" y="1262843"/>
            <a:ext cx="3886200" cy="401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5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xmlns="" id="{1660E788-AFA9-4A1B-9991-6AA74632A1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7704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07BB03-38DF-B555-44B9-B282017D7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4559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Consolidated Balance Sheet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2023-24 &amp; 2022-23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Liabilities &amp; Net Assets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B821D9E-CA8C-EA2F-66F3-B07BAAFC7200}"/>
              </a:ext>
            </a:extLst>
          </p:cNvPr>
          <p:cNvSpPr txBox="1"/>
          <p:nvPr/>
        </p:nvSpPr>
        <p:spPr>
          <a:xfrm>
            <a:off x="8184558" y="2638044"/>
            <a:ext cx="3363974" cy="3415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1"/>
                </a:solidFill>
              </a:rPr>
              <a:t>Without restrictions are gift instruments that give the NACCC or The Foundation freedom to determine the use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>
              <a:solidFill>
                <a:schemeClr val="bg1"/>
              </a:solidFill>
            </a:endParaRP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1"/>
                </a:solidFill>
              </a:rPr>
              <a:t>With restrictions put rules around how the instruments can be used</a:t>
            </a: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xmlns="" id="{A98A4105-E469-2423-5290-1A3C8D519B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509451"/>
            <a:ext cx="6410476" cy="55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336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966A4D4-049A-4389-B407-0E7091A07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93970B-2A62-B041-C499-021F12F0C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vert="horz" lIns="182880" tIns="182880" rIns="182880" bIns="182880" rtlCol="0" anchor="ctr">
            <a:noAutofit/>
          </a:bodyPr>
          <a:lstStyle/>
          <a:p>
            <a:r>
              <a:rPr lang="en-US" sz="2000" dirty="0"/>
              <a:t>Consolidated Statement of Activities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Revenues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A0AA60D-326A-9B3B-D1BD-9F05A8E09101}"/>
              </a:ext>
            </a:extLst>
          </p:cNvPr>
          <p:cNvSpPr txBox="1"/>
          <p:nvPr/>
        </p:nvSpPr>
        <p:spPr>
          <a:xfrm>
            <a:off x="804672" y="2858703"/>
            <a:ext cx="4475892" cy="3042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Special Gifts in 2022-23 include the Walbridge gift of $234,857.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The investment gains in 2023-24 is an unrealized gain.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Contribution increased due to gifts to Foundation funds</a:t>
            </a:r>
          </a:p>
          <a:p>
            <a:pPr marL="28575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5899359-8523-4D4D-B568-3FDFAF9821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E9C9585-DA89-4D7E-BCDF-576461A1A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11BE757C-3352-58A6-4038-77DEF954F2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9319" y="1123027"/>
            <a:ext cx="3987800" cy="410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34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3ED03601-4724-4293-A32A-3A0879C5D4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E433AC3-E189-483B-9E8C-DFD5D2A186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CE1505-D140-60E6-393E-B82197AB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 dirty="0"/>
              <a:t>Revenues </a:t>
            </a:r>
            <a:br>
              <a:rPr lang="en-US" sz="3200" dirty="0"/>
            </a:br>
            <a:r>
              <a:rPr lang="en-US" sz="3200" dirty="0"/>
              <a:t>2022-23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B238477-F45B-9207-08C0-A73916F34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196" y="144854"/>
            <a:ext cx="7843233" cy="397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53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xmlns="" id="{1660E788-AFA9-4A1B-9991-6AA74632A1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867D4867-5BA7-4462-B2F6-A23F4A622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602E7B-4C38-221B-CB74-0FFB0093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Consolidated Statement of Activities</a:t>
            </a:r>
            <a:br>
              <a:rPr lang="en-US" sz="1800">
                <a:solidFill>
                  <a:schemeClr val="bg1"/>
                </a:solidFill>
              </a:rPr>
            </a:br>
            <a:r>
              <a:rPr lang="en-US" sz="1800">
                <a:solidFill>
                  <a:schemeClr val="bg1"/>
                </a:solidFill>
              </a:rPr>
              <a:t/>
            </a:r>
            <a:br>
              <a:rPr lang="en-US" sz="1800">
                <a:solidFill>
                  <a:schemeClr val="bg1"/>
                </a:solidFill>
              </a:rPr>
            </a:br>
            <a:r>
              <a:rPr lang="en-US" sz="1800">
                <a:solidFill>
                  <a:schemeClr val="bg1"/>
                </a:solidFill>
              </a:rPr>
              <a:t>Expenses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D756B7F-D559-1A1C-6D84-2D2D7CF64DA1}"/>
              </a:ext>
            </a:extLst>
          </p:cNvPr>
          <p:cNvSpPr txBox="1"/>
          <p:nvPr/>
        </p:nvSpPr>
        <p:spPr>
          <a:xfrm>
            <a:off x="643468" y="2638044"/>
            <a:ext cx="3363974" cy="3415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1"/>
                </a:solidFill>
              </a:rPr>
              <a:t>Expenses were managed to incoming SMF revenue.</a:t>
            </a:r>
          </a:p>
          <a:p>
            <a:pPr marL="342900" indent="-228600" defTabSz="914400"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1"/>
                </a:solidFill>
              </a:rPr>
              <a:t>Staffing openings contributed to lower staff expenses.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xmlns="" id="{3515D6A7-7EDE-46DB-279C-92B1BE88BC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7763" y="2223141"/>
            <a:ext cx="6250769" cy="225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16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AEFFFF2-9EB4-4B6C-B9F8-2BA3EF89A2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D65299F-028F-4AFC-B46A-8DB33E20FE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BAC87F6E-526A-49B5-995D-42DB65659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4743B0-F5B2-98E9-84FF-FE52984D1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Financial Accomplishments of 2023-24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C0B924-13D1-C3DC-989B-D6FE44FC9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Changed Auditors in 2024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Amended the CIT Trust Agreement to enable member churches to receive withdrawal of funds sooner.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Ended 2023/24 in a positive revenue position for the NACCC Shared Ministry Fund.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Did a building reserve study to determine future building expense needs.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11167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{790C9CAE-787A-0D48-A673-CAF2E489A39E}tf10001120</Template>
  <TotalTime>7078</TotalTime>
  <Words>454</Words>
  <Application>Microsoft Office PowerPoint</Application>
  <PresentationFormat>Custom</PresentationFormat>
  <Paragraphs>58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Parcel</vt:lpstr>
      <vt:lpstr>PowerPoint Presentation</vt:lpstr>
      <vt:lpstr>PowerPoint Presentation</vt:lpstr>
      <vt:lpstr>2023-2024  Audited Consolidated Financial  Statements</vt:lpstr>
      <vt:lpstr>Consolidated Balance Sheet 2023-24 &amp; 2022-23  Assets</vt:lpstr>
      <vt:lpstr>Consolidated Balance Sheet 2023-24 &amp; 2022-23 Liabilities &amp; Net Assets</vt:lpstr>
      <vt:lpstr>Consolidated Statement of Activities  Revenues</vt:lpstr>
      <vt:lpstr>Revenues  2022-23</vt:lpstr>
      <vt:lpstr>Consolidated Statement of Activities  Expenses</vt:lpstr>
      <vt:lpstr>Financial Accomplishments of 2023-24</vt:lpstr>
      <vt:lpstr>2024-2025  NACCC Budget</vt:lpstr>
      <vt:lpstr>Shared Ministry Fund Budget 2024-25 Income</vt:lpstr>
      <vt:lpstr>PowerPoint Presentation</vt:lpstr>
      <vt:lpstr>Shared Ministry Fund Budget 2024-25 Expenses</vt:lpstr>
      <vt:lpstr>Shared Ministry Fund Budget 2024-25 Net Revenue</vt:lpstr>
      <vt:lpstr>Budget 2024-25 Vitality </vt:lpstr>
      <vt:lpstr>Budget 2024-25 Growth</vt:lpstr>
      <vt:lpstr>Budget 2024-25 MOMC</vt:lpstr>
      <vt:lpstr>2023-2024  INVESTMENTS</vt:lpstr>
      <vt:lpstr>CIT Participating Churches</vt:lpstr>
      <vt:lpstr>PowerPoint Presentation</vt:lpstr>
      <vt:lpstr>Thank You for your generosity to the NACCC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Milnes</dc:creator>
  <cp:lastModifiedBy>l</cp:lastModifiedBy>
  <cp:revision>13</cp:revision>
  <dcterms:created xsi:type="dcterms:W3CDTF">2023-06-13T16:01:07Z</dcterms:created>
  <dcterms:modified xsi:type="dcterms:W3CDTF">2024-06-13T15:59:38Z</dcterms:modified>
</cp:coreProperties>
</file>